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0691813" cy="7559675"/>
  <p:notesSz cx="7559675" cy="10691813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1566" y="-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CDD3603-A099-4360-BE97-28B82777D332}" type="slidenum">
              <a:t>‹Nr.›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D0792EF-5047-432D-B035-469847D0AA4C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FE8D3D2-7598-40D3-95E8-DD2FBEF20033}" type="slidenum">
              <a:t>‹Nr.›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4FB73BC-B9BD-4473-826B-2D6B53511E8C}" type="slidenum">
              <a:t>‹Nr.›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D3B2006-F58C-4B41-A168-4E4A6331EC2F}" type="slidenum">
              <a:t>‹Nr.›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6C4FD8D-9B4B-4AB7-92C3-75431FD0C500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C002E1C-B29F-4908-8235-2B449515C4D4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6D4CDE2-11DB-4E0A-A947-E234E6737B8F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FE8C6D6-62FF-4F69-946F-E9E1F81F5C25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01720" y="1237320"/>
            <a:ext cx="9087480" cy="1219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0CA0622-1D98-45D3-AFC4-2CCDCFACA7FC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667257B-AF1D-41AF-B7A3-7A9510D89A77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F7997B8-BFF9-4A5B-8C82-9CCA8B3BAA13}" type="slidenum">
              <a:t>‹Nr.›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CE38B94-9703-43CC-B7A8-6FD577421FA1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8953595-3229-4728-8970-0B69697D4E1F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8A68AC4-179F-4184-8FE7-3E47FE4E44A4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B759BB5-5E95-4BE3-9F85-1263B6EB46FC}" type="slidenum">
              <a:t>‹Nr.›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EEE0D32-2175-4010-90CB-384821461B3B}" type="slidenum">
              <a:t>‹Nr.›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E411CF8E-9FEC-4E95-B34C-59EFA5BEA0B2}" type="slidenum">
              <a:t>‹Nr.›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0C983F3-6080-4066-8F10-3D46EC9B6B14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FE091688-EF9A-42F4-9A07-417AB2BA1650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70827058-3A44-4437-9F41-443A1B16C389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0BA1B27-3397-41B7-9C3C-D6A3D179AF21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214D6B4-23EA-4071-9EEF-EDCBEFD5CB43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801720" y="1237320"/>
            <a:ext cx="9087480" cy="1219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0F54C02-0BCA-4976-8536-96CBD5B16254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26F1B99D-F4D1-4839-966D-3518FFCDB3A3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CA6B582A-2929-409C-9D6A-B696473B39E4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F524F17B-9E78-4C40-BD3A-B320D8B4CA0E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A7FCA13-70A3-499B-A23E-4AC04112B0D3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D83C828D-F3F3-4412-B0C5-E67805ECFB83}" type="slidenum">
              <a:t>‹Nr.›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8EC33B18-B0CA-4961-822F-28C8904F608B}" type="slidenum">
              <a:t>‹Nr.›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CFBF454-745F-496D-B431-C1262BF957ED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709FBB8-F1EF-4497-AB8D-DD188BFF4D18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01720" y="1237320"/>
            <a:ext cx="9087480" cy="1219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97C1605-B8D2-4138-A1EB-EC0DC903A116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18DAE48-90DA-4AF5-BF8F-B96EA6B3D4F5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BCA2508-9B37-48CD-AB89-454FA9270966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5D2BFCF-E0F7-4E6B-8EB9-8E895D383F72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3541680" y="7006680"/>
            <a:ext cx="360792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755100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-MK" sz="132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1306961A-D388-4154-B35F-E33D95DBBD3D}" type="slidenum">
              <a:rPr lang="en-MK" sz="1320" b="0" strike="noStrike" spc="-1">
                <a:solidFill>
                  <a:srgbClr val="8B8B8B"/>
                </a:solidFill>
                <a:latin typeface="Calibri"/>
              </a:rPr>
              <a:t>‹Nr.›</a:t>
            </a:fld>
            <a:endParaRPr lang="it-IT" sz="132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73512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it-IT" sz="44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ftr" idx="4"/>
          </p:nvPr>
        </p:nvSpPr>
        <p:spPr>
          <a:xfrm>
            <a:off x="3541680" y="7006680"/>
            <a:ext cx="360792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sldNum" idx="5"/>
          </p:nvPr>
        </p:nvSpPr>
        <p:spPr>
          <a:xfrm>
            <a:off x="755100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-MK" sz="132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8F13A655-1D2F-4AC3-8CD8-18AD525A3E1E}" type="slidenum">
              <a:rPr lang="en-MK" sz="1320" b="0" strike="noStrike" spc="-1">
                <a:solidFill>
                  <a:srgbClr val="8B8B8B"/>
                </a:solidFill>
                <a:latin typeface="Calibri"/>
              </a:rPr>
              <a:t>‹Nr.›</a:t>
            </a:fld>
            <a:endParaRPr lang="it-IT" sz="132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 idx="6"/>
          </p:nvPr>
        </p:nvSpPr>
        <p:spPr>
          <a:xfrm>
            <a:off x="73512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801720" y="1237320"/>
            <a:ext cx="9087480" cy="263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it-IT" sz="1800" b="0" strike="noStrike" spc="-1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ftr" idx="7"/>
          </p:nvPr>
        </p:nvSpPr>
        <p:spPr>
          <a:xfrm>
            <a:off x="3541680" y="7006680"/>
            <a:ext cx="360792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sldNum" idx="8"/>
          </p:nvPr>
        </p:nvSpPr>
        <p:spPr>
          <a:xfrm>
            <a:off x="755100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-MK" sz="124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A5565FB-A0C8-4154-AAE4-A3918D263E90}" type="slidenum">
              <a:rPr lang="en-MK" sz="1240" b="0" strike="noStrike" spc="-1">
                <a:solidFill>
                  <a:srgbClr val="8B8B8B"/>
                </a:solidFill>
                <a:latin typeface="Calibri"/>
              </a:rPr>
              <a:t>‹Nr.›</a:t>
            </a:fld>
            <a:endParaRPr lang="it-IT" sz="124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 idx="9"/>
          </p:nvPr>
        </p:nvSpPr>
        <p:spPr>
          <a:xfrm>
            <a:off x="735120" y="7006680"/>
            <a:ext cx="2404800" cy="401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&lt;data/ora&gt;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800" b="0" strike="noStrike" spc="-1">
                <a:solidFill>
                  <a:srgbClr val="000000"/>
                </a:solidFill>
                <a:latin typeface="Arial"/>
              </a:rPr>
              <a:t>Secondo livello struttura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400" b="0" strike="noStrike" spc="-1">
                <a:solidFill>
                  <a:srgbClr val="000000"/>
                </a:solidFill>
                <a:latin typeface="Arial"/>
              </a:rPr>
              <a:t>Terzo livello struttura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Quarto livello struttura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Quinto livello struttura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Sesto livello struttura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rgbClr val="000000"/>
                </a:solidFill>
                <a:latin typeface="Arial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735120" y="-165240"/>
            <a:ext cx="9221040" cy="1460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90000"/>
              </a:lnSpc>
              <a:buNone/>
              <a:tabLst>
                <a:tab pos="0" algn="l"/>
              </a:tabLst>
            </a:pPr>
            <a:r>
              <a:rPr lang="it-IT" sz="4850" b="0" strike="noStrike" spc="-1">
                <a:solidFill>
                  <a:schemeClr val="dk1"/>
                </a:solidFill>
                <a:latin typeface="TT Fors Bold"/>
                <a:ea typeface="DejaVu Sans"/>
              </a:rPr>
              <a:t>Istruzioni da stampare </a:t>
            </a:r>
            <a:endParaRPr lang="it-IT" sz="48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/>
          </p:nvPr>
        </p:nvSpPr>
        <p:spPr>
          <a:xfrm>
            <a:off x="540000" y="1440000"/>
            <a:ext cx="5231880" cy="4795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252000" indent="-252000">
              <a:lnSpc>
                <a:spcPct val="90000"/>
              </a:lnSpc>
              <a:spcBef>
                <a:spcPts val="1103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DejaVu Sans"/>
              </a:rPr>
              <a:t>Istruzioni generali: Stampa pag. 2 su un foglio A4 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252000" indent="-252000">
              <a:lnSpc>
                <a:spcPct val="90000"/>
              </a:lnSpc>
              <a:spcBef>
                <a:spcPts val="1103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TT Fors"/>
                <a:ea typeface="DejaVu Sans"/>
              </a:rPr>
              <a:t>Istruzioni passo per passo: 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56000" lvl="1" indent="-252000">
              <a:lnSpc>
                <a:spcPct val="9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Microsoft YaHei"/>
              </a:rPr>
              <a:t>Stampa pp. 3-8 utilizzando la modalità 2 pagine su una pagina, no fronte/retro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56000" lvl="1" indent="-252000">
              <a:lnSpc>
                <a:spcPct val="9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Microsoft YaHei"/>
              </a:rPr>
              <a:t>Stampa su cartoncino(e.g. </a:t>
            </a:r>
            <a:br>
              <a:rPr sz="2400"/>
            </a:b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Microsoft YaHei"/>
              </a:rPr>
              <a:t>250 g)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56000" lvl="1" indent="-252000">
              <a:lnSpc>
                <a:spcPct val="9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Microsoft YaHei"/>
              </a:rPr>
              <a:t>Piega il foglio a metà (facoltativo: puoi tagliare i margini bianchi)​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756000" lvl="1" indent="-252000">
              <a:lnSpc>
                <a:spcPct val="90000"/>
              </a:lnSpc>
              <a:spcBef>
                <a:spcPts val="550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TT Fors"/>
                <a:ea typeface="Microsoft YaHei"/>
              </a:rPr>
              <a:t>Come risultato si ottengono frontalini piegati​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spcBef>
                <a:spcPts val="1103"/>
              </a:spcBef>
              <a:buNone/>
              <a:tabLst>
                <a:tab pos="0" algn="l"/>
              </a:tabLst>
            </a:pP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5" name="Grafik 4"/>
          <p:cNvPicPr/>
          <p:nvPr/>
        </p:nvPicPr>
        <p:blipFill>
          <a:blip r:embed="rId2"/>
          <a:stretch/>
        </p:blipFill>
        <p:spPr>
          <a:xfrm>
            <a:off x="5937840" y="3861360"/>
            <a:ext cx="4292640" cy="2793240"/>
          </a:xfrm>
          <a:prstGeom prst="rect">
            <a:avLst/>
          </a:prstGeom>
          <a:ln w="0">
            <a:noFill/>
          </a:ln>
        </p:spPr>
      </p:pic>
      <p:pic>
        <p:nvPicPr>
          <p:cNvPr id="126" name="Grafik 5"/>
          <p:cNvPicPr/>
          <p:nvPr/>
        </p:nvPicPr>
        <p:blipFill>
          <a:blip r:embed="rId3"/>
          <a:stretch/>
        </p:blipFill>
        <p:spPr>
          <a:xfrm>
            <a:off x="5936040" y="990720"/>
            <a:ext cx="4294080" cy="2869920"/>
          </a:xfrm>
          <a:prstGeom prst="rect">
            <a:avLst/>
          </a:prstGeom>
          <a:ln w="0">
            <a:noFill/>
          </a:ln>
        </p:spPr>
      </p:pic>
      <p:sp>
        <p:nvSpPr>
          <p:cNvPr id="127" name="Rechteck 6"/>
          <p:cNvSpPr/>
          <p:nvPr/>
        </p:nvSpPr>
        <p:spPr>
          <a:xfrm>
            <a:off x="7042320" y="1631880"/>
            <a:ext cx="1307520" cy="3294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8" name="Rechteck 7"/>
          <p:cNvSpPr/>
          <p:nvPr/>
        </p:nvSpPr>
        <p:spPr>
          <a:xfrm>
            <a:off x="7270920" y="2136240"/>
            <a:ext cx="583560" cy="21744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29" name="Rechteck 8"/>
          <p:cNvSpPr/>
          <p:nvPr/>
        </p:nvSpPr>
        <p:spPr>
          <a:xfrm>
            <a:off x="6035040" y="2365560"/>
            <a:ext cx="1235160" cy="1620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0" name="Rechteck 9"/>
          <p:cNvSpPr/>
          <p:nvPr/>
        </p:nvSpPr>
        <p:spPr>
          <a:xfrm>
            <a:off x="6652800" y="2932200"/>
            <a:ext cx="617040" cy="1620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31" name="Rechteck 10"/>
          <p:cNvSpPr/>
          <p:nvPr/>
        </p:nvSpPr>
        <p:spPr>
          <a:xfrm>
            <a:off x="6697440" y="3662640"/>
            <a:ext cx="2223720" cy="146880"/>
          </a:xfrm>
          <a:prstGeom prst="rect">
            <a:avLst/>
          </a:prstGeom>
          <a:solidFill>
            <a:srgbClr val="BB244A"/>
          </a:solidFill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800" b="0" strike="noStrike" spc="-1">
                <a:solidFill>
                  <a:schemeClr val="lt1"/>
                </a:solidFill>
                <a:latin typeface="Calibri"/>
                <a:ea typeface="DejaVu Sans"/>
              </a:rPr>
              <a:t>SORRY, only in German!</a:t>
            </a:r>
            <a:endParaRPr lang="it-IT" sz="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4"/>
          <p:cNvPicPr/>
          <p:nvPr/>
        </p:nvPicPr>
        <p:blipFill>
          <a:blip r:embed="rId2"/>
          <a:stretch/>
        </p:blipFill>
        <p:spPr>
          <a:xfrm>
            <a:off x="4841640" y="1227240"/>
            <a:ext cx="7024680" cy="7024680"/>
          </a:xfrm>
          <a:prstGeom prst="rect">
            <a:avLst/>
          </a:prstGeom>
          <a:ln w="0">
            <a:noFill/>
          </a:ln>
        </p:spPr>
      </p:pic>
      <p:pic>
        <p:nvPicPr>
          <p:cNvPr id="133" name="Picture 5"/>
          <p:cNvPicPr/>
          <p:nvPr/>
        </p:nvPicPr>
        <p:blipFill>
          <a:blip r:embed="rId3"/>
          <a:stretch/>
        </p:blipFill>
        <p:spPr>
          <a:xfrm>
            <a:off x="-1440000" y="540000"/>
            <a:ext cx="3506760" cy="3513240"/>
          </a:xfrm>
          <a:prstGeom prst="rect">
            <a:avLst/>
          </a:prstGeom>
          <a:ln w="0">
            <a:noFill/>
          </a:ln>
        </p:spPr>
      </p:pic>
      <p:sp>
        <p:nvSpPr>
          <p:cNvPr id="134" name="TextBox 6"/>
          <p:cNvSpPr/>
          <p:nvPr/>
        </p:nvSpPr>
        <p:spPr>
          <a:xfrm>
            <a:off x="1202760" y="260640"/>
            <a:ext cx="5816880" cy="351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ts val="5400"/>
              </a:lnSpc>
              <a:tabLst>
                <a:tab pos="0" algn="l"/>
              </a:tabLst>
            </a:pPr>
            <a:r>
              <a:rPr lang="en-US" sz="5400" b="1" strike="noStrike" spc="-1">
                <a:solidFill>
                  <a:srgbClr val="F5DF4D"/>
                </a:solidFill>
                <a:latin typeface="TT Fors Bold"/>
                <a:ea typeface="DejaVu Sans"/>
              </a:rPr>
              <a:t>Rendere le cose migliori dall’altra parte del mondo!</a:t>
            </a:r>
            <a:endParaRPr lang="it-IT" sz="5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Textfeld 3"/>
          <p:cNvSpPr/>
          <p:nvPr/>
        </p:nvSpPr>
        <p:spPr>
          <a:xfrm>
            <a:off x="1202760" y="3738960"/>
            <a:ext cx="6493320" cy="264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400" b="0" strike="noStrike" spc="-1">
                <a:solidFill>
                  <a:srgbClr val="FFFFFF"/>
                </a:solidFill>
                <a:latin typeface="TT Fors Bold"/>
                <a:ea typeface="DejaVu Sans"/>
              </a:rPr>
              <a:t>A lavoro, il tuo capo ti dice: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400" b="0" strike="noStrike" spc="-1">
                <a:solidFill>
                  <a:srgbClr val="FFFFFF"/>
                </a:solidFill>
                <a:latin typeface="TT Fors Bold"/>
                <a:ea typeface="DejaVu Sans"/>
              </a:rPr>
              <a:t>"Compra 250 magliette da lavoro per il nostro staff!"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400" b="0" strike="noStrike" spc="-1">
                <a:solidFill>
                  <a:srgbClr val="FFFFFF"/>
                </a:solidFill>
                <a:latin typeface="TT Fors Bold"/>
                <a:ea typeface="DejaVu Sans"/>
              </a:rPr>
              <a:t>Analizza come vengono prodotte le magliette, poi decidi cosa vuoi migliorare. Presenta la tua idea al capo.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6" name="Picture 13"/>
          <p:cNvPicPr/>
          <p:nvPr/>
        </p:nvPicPr>
        <p:blipFill>
          <a:blip r:embed="rId4"/>
          <a:stretch/>
        </p:blipFill>
        <p:spPr>
          <a:xfrm rot="19065000">
            <a:off x="7888320" y="3013920"/>
            <a:ext cx="2563560" cy="2392560"/>
          </a:xfrm>
          <a:prstGeom prst="rect">
            <a:avLst/>
          </a:prstGeom>
          <a:ln w="0">
            <a:noFill/>
          </a:ln>
        </p:spPr>
      </p:pic>
      <p:sp>
        <p:nvSpPr>
          <p:cNvPr id="137" name="Rechteck 10"/>
          <p:cNvSpPr/>
          <p:nvPr/>
        </p:nvSpPr>
        <p:spPr>
          <a:xfrm>
            <a:off x="8354160" y="3552840"/>
            <a:ext cx="1832760" cy="179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de-DE" sz="1600" b="0" strike="noStrike" spc="-1">
                <a:solidFill>
                  <a:srgbClr val="BB244A"/>
                </a:solidFill>
                <a:latin typeface="TT Fors"/>
                <a:ea typeface="Times New Roman"/>
              </a:rPr>
              <a:t>Ricorda: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de-DE" sz="1600" b="0" strike="noStrike" spc="-1">
                <a:solidFill>
                  <a:srgbClr val="BB244A"/>
                </a:solidFill>
                <a:latin typeface="TT Fors"/>
                <a:ea typeface="Times New Roman"/>
              </a:rPr>
              <a:t>nel tuo futuro lavoro la sostenibilità ha effetti positivi su scala globale.</a:t>
            </a: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8" name="Picture 8"/>
          <p:cNvPicPr/>
          <p:nvPr/>
        </p:nvPicPr>
        <p:blipFill>
          <a:blip r:embed="rId5"/>
          <a:stretch/>
        </p:blipFill>
        <p:spPr>
          <a:xfrm>
            <a:off x="7736400" y="5593680"/>
            <a:ext cx="1194840" cy="1392120"/>
          </a:xfrm>
          <a:prstGeom prst="rect">
            <a:avLst/>
          </a:prstGeom>
          <a:ln w="0">
            <a:noFill/>
          </a:ln>
        </p:spPr>
      </p:pic>
      <p:pic>
        <p:nvPicPr>
          <p:cNvPr id="139" name="Grafik 9" descr="Ein Bild, das Kleidung, Sportshirt, T-Shirt, oben enthält.&#10;&#10;Automatisch generierte Beschreibung"/>
          <p:cNvPicPr/>
          <p:nvPr/>
        </p:nvPicPr>
        <p:blipFill>
          <a:blip r:embed="rId6"/>
          <a:stretch/>
        </p:blipFill>
        <p:spPr>
          <a:xfrm rot="21195000">
            <a:off x="6840000" y="-180000"/>
            <a:ext cx="3251160" cy="3266280"/>
          </a:xfrm>
          <a:prstGeom prst="rect">
            <a:avLst/>
          </a:prstGeom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735120" y="402480"/>
            <a:ext cx="9221040" cy="1460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735120" y="2012400"/>
            <a:ext cx="9221040" cy="4795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Box 5"/>
          <p:cNvSpPr/>
          <p:nvPr/>
        </p:nvSpPr>
        <p:spPr>
          <a:xfrm>
            <a:off x="817920" y="3785760"/>
            <a:ext cx="9293760" cy="4385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I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fogli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rotondi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rappresentano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le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fasi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di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produzione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di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una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maglietta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. </a:t>
            </a:r>
            <a:endParaRPr lang="it-IT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Metti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le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fasi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lungo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la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linea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,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nell’ordine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corretto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.</a:t>
            </a:r>
            <a:endParaRPr lang="it-IT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Scegli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il mezzo di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trasporto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.</a:t>
            </a:r>
            <a:endParaRPr lang="it-IT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Verifica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gli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effetti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negativi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in </a:t>
            </a:r>
            <a:r>
              <a:rPr lang="en-US" sz="2800" b="0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altre</a:t>
            </a:r>
            <a:r>
              <a:rPr lang="en-US" sz="2800" b="0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parti del mondo.</a:t>
            </a:r>
            <a:endParaRPr lang="it-IT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Freihandform: Form 12"/>
          <p:cNvSpPr/>
          <p:nvPr/>
        </p:nvSpPr>
        <p:spPr>
          <a:xfrm>
            <a:off x="3409560" y="6955341"/>
            <a:ext cx="6750720" cy="464400"/>
          </a:xfrm>
          <a:custGeom>
            <a:avLst/>
            <a:gdLst>
              <a:gd name="textAreaLeft" fmla="*/ 0 w 6750720"/>
              <a:gd name="textAreaRight" fmla="*/ 6751440 w 6750720"/>
              <a:gd name="textAreaTop" fmla="*/ 0 h 464400"/>
              <a:gd name="textAreaBottom" fmla="*/ 465120 h 464400"/>
            </a:gdLst>
            <a:ahLst/>
            <a:cxnLst/>
            <a:rect l="textAreaLeft" t="textAreaTop" r="textAreaRight" b="textAreaBottom"/>
            <a:pathLst>
              <a:path w="7520940" h="465192">
                <a:moveTo>
                  <a:pt x="0" y="465192"/>
                </a:moveTo>
                <a:cubicBezTo>
                  <a:pt x="363855" y="367402"/>
                  <a:pt x="727710" y="269612"/>
                  <a:pt x="1051560" y="244212"/>
                </a:cubicBezTo>
                <a:cubicBezTo>
                  <a:pt x="1375410" y="218812"/>
                  <a:pt x="1573530" y="308982"/>
                  <a:pt x="1943100" y="312792"/>
                </a:cubicBezTo>
                <a:cubicBezTo>
                  <a:pt x="2312670" y="316602"/>
                  <a:pt x="2858770" y="317872"/>
                  <a:pt x="3268980" y="267072"/>
                </a:cubicBezTo>
                <a:cubicBezTo>
                  <a:pt x="3679190" y="216272"/>
                  <a:pt x="4055110" y="38472"/>
                  <a:pt x="4404360" y="7992"/>
                </a:cubicBezTo>
                <a:cubicBezTo>
                  <a:pt x="4753610" y="-22488"/>
                  <a:pt x="5031740" y="41012"/>
                  <a:pt x="5364480" y="84192"/>
                </a:cubicBezTo>
                <a:cubicBezTo>
                  <a:pt x="5697220" y="127372"/>
                  <a:pt x="6041390" y="255642"/>
                  <a:pt x="6400800" y="267072"/>
                </a:cubicBezTo>
                <a:cubicBezTo>
                  <a:pt x="6760210" y="278502"/>
                  <a:pt x="7140575" y="215637"/>
                  <a:pt x="7520940" y="152772"/>
                </a:cubicBezTo>
              </a:path>
            </a:pathLst>
          </a:cu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143" name="Picture 14"/>
          <p:cNvPicPr/>
          <p:nvPr/>
        </p:nvPicPr>
        <p:blipFill>
          <a:blip r:embed="rId2"/>
          <a:stretch/>
        </p:blipFill>
        <p:spPr>
          <a:xfrm>
            <a:off x="637920" y="938880"/>
            <a:ext cx="2606040" cy="2606040"/>
          </a:xfrm>
          <a:prstGeom prst="rect">
            <a:avLst/>
          </a:prstGeom>
          <a:ln w="0">
            <a:noFill/>
          </a:ln>
        </p:spPr>
      </p:pic>
      <p:sp>
        <p:nvSpPr>
          <p:cNvPr id="144" name="TextBox 4"/>
          <p:cNvSpPr/>
          <p:nvPr/>
        </p:nvSpPr>
        <p:spPr>
          <a:xfrm>
            <a:off x="3352320" y="818280"/>
            <a:ext cx="6807960" cy="30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40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Analizza: </a:t>
            </a:r>
            <a:endParaRPr lang="it-IT" sz="5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4710" b="1" strike="noStrike" spc="-1">
                <a:solidFill>
                  <a:srgbClr val="BB244A"/>
                </a:solidFill>
                <a:latin typeface="TT Fors"/>
                <a:ea typeface="DejaVu Sans"/>
              </a:rPr>
              <a:t>Come e dove vengono prodotte le magliette.</a:t>
            </a:r>
            <a:endParaRPr lang="it-IT" sz="471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TextBox 4"/>
          <p:cNvSpPr/>
          <p:nvPr/>
        </p:nvSpPr>
        <p:spPr>
          <a:xfrm>
            <a:off x="1097280" y="1364760"/>
            <a:ext cx="1687680" cy="174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GB" sz="1084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1</a:t>
            </a:r>
            <a:endParaRPr lang="it-IT" sz="1084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Ellipse 5"/>
          <p:cNvSpPr/>
          <p:nvPr/>
        </p:nvSpPr>
        <p:spPr>
          <a:xfrm>
            <a:off x="3568320" y="7059741"/>
            <a:ext cx="1160280" cy="403920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8" name="Ellipse 6"/>
          <p:cNvSpPr/>
          <p:nvPr/>
        </p:nvSpPr>
        <p:spPr>
          <a:xfrm>
            <a:off x="5188320" y="7059741"/>
            <a:ext cx="1160280" cy="403920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49" name="Ellipse 7"/>
          <p:cNvSpPr/>
          <p:nvPr/>
        </p:nvSpPr>
        <p:spPr>
          <a:xfrm>
            <a:off x="6888600" y="6835821"/>
            <a:ext cx="1160280" cy="403920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50" name="Ellipse 9"/>
          <p:cNvSpPr/>
          <p:nvPr/>
        </p:nvSpPr>
        <p:spPr>
          <a:xfrm>
            <a:off x="8608320" y="7015821"/>
            <a:ext cx="1160280" cy="403920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151" name="Grafik 13" descr="Ein Bild, das Kleidung, Sportshirt, T-Shirt, oben enthält.&#10;&#10;KI-generierte Inhalte können fehlerhaft sein."/>
          <p:cNvPicPr/>
          <p:nvPr/>
        </p:nvPicPr>
        <p:blipFill>
          <a:blip r:embed="rId3"/>
          <a:stretch/>
        </p:blipFill>
        <p:spPr>
          <a:xfrm>
            <a:off x="9048600" y="7065861"/>
            <a:ext cx="318960" cy="353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735120" y="402480"/>
            <a:ext cx="9221040" cy="1460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735120" y="2012400"/>
            <a:ext cx="9221040" cy="4795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14"/>
          <p:cNvPicPr/>
          <p:nvPr/>
        </p:nvPicPr>
        <p:blipFill>
          <a:blip r:embed="rId2"/>
          <a:stretch/>
        </p:blipFill>
        <p:spPr>
          <a:xfrm>
            <a:off x="637920" y="938880"/>
            <a:ext cx="2606040" cy="2606040"/>
          </a:xfrm>
          <a:prstGeom prst="rect">
            <a:avLst/>
          </a:prstGeom>
          <a:ln w="0">
            <a:noFill/>
          </a:ln>
        </p:spPr>
      </p:pic>
      <p:sp>
        <p:nvSpPr>
          <p:cNvPr id="155" name="TextBox 4"/>
          <p:cNvSpPr/>
          <p:nvPr/>
        </p:nvSpPr>
        <p:spPr>
          <a:xfrm>
            <a:off x="3352320" y="818280"/>
            <a:ext cx="6807960" cy="383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40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Cosa puoi fare per migliorare? </a:t>
            </a:r>
            <a:endParaRPr lang="it-IT" sz="5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BB244A"/>
                </a:solidFill>
                <a:latin typeface="TT Fors"/>
                <a:ea typeface="DejaVu Sans"/>
              </a:rPr>
              <a:t>Meglio per l’ambiente, meglio per i lavoratori.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BB244A"/>
                </a:solidFill>
                <a:latin typeface="TT Fors"/>
                <a:ea typeface="DejaVu Sans"/>
              </a:rPr>
              <a:t>Migliora la filiera.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TextBox 4"/>
          <p:cNvSpPr/>
          <p:nvPr/>
        </p:nvSpPr>
        <p:spPr>
          <a:xfrm>
            <a:off x="1097280" y="1364760"/>
            <a:ext cx="1687680" cy="174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GB" sz="1084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2</a:t>
            </a:r>
            <a:endParaRPr lang="it-IT" sz="1084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TextBox 5"/>
          <p:cNvSpPr/>
          <p:nvPr/>
        </p:nvSpPr>
        <p:spPr>
          <a:xfrm>
            <a:off x="720000" y="4553640"/>
            <a:ext cx="9293760" cy="365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Le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tessere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rappresentano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azioni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per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migliorare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 la </a:t>
            </a:r>
            <a:r>
              <a:rPr lang="en-US" sz="2400" b="0" strike="noStrike" spc="-1" dirty="0" err="1">
                <a:solidFill>
                  <a:srgbClr val="BB244A"/>
                </a:solidFill>
                <a:latin typeface="TT Fors"/>
                <a:ea typeface="DejaVu Sans"/>
              </a:rPr>
              <a:t>produzione</a:t>
            </a:r>
            <a:r>
              <a:rPr lang="en-US" sz="2400" b="0" strike="noStrike" spc="-1" dirty="0">
                <a:solidFill>
                  <a:srgbClr val="BB244A"/>
                </a:solidFill>
                <a:latin typeface="TT Fors"/>
                <a:ea typeface="DejaVu Sans"/>
              </a:rPr>
              <a:t>.</a:t>
            </a:r>
            <a:endParaRPr lang="it-IT" sz="2400" b="0" strike="noStrike" spc="-1" dirty="0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Scegli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le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tessere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gialle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     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che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vuoi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prendere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.</a:t>
            </a:r>
            <a:endParaRPr lang="it-IT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Posizionale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nel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posto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giusto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sulla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r>
              <a:rPr lang="en-US" sz="2800" b="1" strike="noStrike" spc="-1" dirty="0" err="1">
                <a:solidFill>
                  <a:srgbClr val="BB244A"/>
                </a:solidFill>
                <a:latin typeface="TT Fors Bold"/>
                <a:ea typeface="DejaVu Sans"/>
              </a:rPr>
              <a:t>linea</a:t>
            </a:r>
            <a:r>
              <a:rPr lang="en-US" sz="2800" b="1" strike="noStrike" spc="-1" dirty="0">
                <a:solidFill>
                  <a:srgbClr val="BB244A"/>
                </a:solidFill>
                <a:latin typeface="TT Fors Bold"/>
                <a:ea typeface="DejaVu Sans"/>
              </a:rPr>
              <a:t> </a:t>
            </a:r>
            <a:endParaRPr lang="it-IT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endParaRPr lang="it-IT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arallelogramm 15"/>
          <p:cNvSpPr/>
          <p:nvPr/>
        </p:nvSpPr>
        <p:spPr>
          <a:xfrm>
            <a:off x="6867532" y="6741395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59" name="Parallelogramm 16"/>
          <p:cNvSpPr/>
          <p:nvPr/>
        </p:nvSpPr>
        <p:spPr>
          <a:xfrm>
            <a:off x="7503652" y="6741395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0" name="Parallelogramm 17"/>
          <p:cNvSpPr/>
          <p:nvPr/>
        </p:nvSpPr>
        <p:spPr>
          <a:xfrm>
            <a:off x="8127532" y="6741395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1" name="Parallelogramm 18"/>
          <p:cNvSpPr/>
          <p:nvPr/>
        </p:nvSpPr>
        <p:spPr>
          <a:xfrm>
            <a:off x="8763652" y="6741395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2" name="Parallelogramm 19"/>
          <p:cNvSpPr/>
          <p:nvPr/>
        </p:nvSpPr>
        <p:spPr>
          <a:xfrm>
            <a:off x="7200000" y="6342120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3" name="Parallelogramm 20"/>
          <p:cNvSpPr/>
          <p:nvPr/>
        </p:nvSpPr>
        <p:spPr>
          <a:xfrm>
            <a:off x="7823880" y="6342120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4" name="Parallelogramm 21"/>
          <p:cNvSpPr/>
          <p:nvPr/>
        </p:nvSpPr>
        <p:spPr>
          <a:xfrm>
            <a:off x="8460000" y="6342120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5" name="Parallelogramm 22"/>
          <p:cNvSpPr/>
          <p:nvPr/>
        </p:nvSpPr>
        <p:spPr>
          <a:xfrm>
            <a:off x="9083880" y="6342120"/>
            <a:ext cx="815760" cy="317520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66" name="Parallelogramm 23"/>
          <p:cNvSpPr/>
          <p:nvPr/>
        </p:nvSpPr>
        <p:spPr>
          <a:xfrm>
            <a:off x="5366880" y="5369643"/>
            <a:ext cx="621720" cy="259433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  <a:ln>
            <a:solidFill>
              <a:srgbClr val="3254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de-DE" sz="1800" b="0" strike="noStrike" spc="-1">
              <a:solidFill>
                <a:schemeClr val="lt1"/>
              </a:solidFill>
              <a:latin typeface="Calibri"/>
              <a:ea typeface="DejaVu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735120" y="402480"/>
            <a:ext cx="9221040" cy="1460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algn="ctr"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735120" y="2012400"/>
            <a:ext cx="9221040" cy="4795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spcBef>
                <a:spcPts val="1417"/>
              </a:spcBef>
              <a:buNone/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14"/>
          <p:cNvPicPr/>
          <p:nvPr/>
        </p:nvPicPr>
        <p:blipFill>
          <a:blip r:embed="rId2"/>
          <a:stretch/>
        </p:blipFill>
        <p:spPr>
          <a:xfrm>
            <a:off x="637920" y="938880"/>
            <a:ext cx="2606040" cy="2606040"/>
          </a:xfrm>
          <a:prstGeom prst="rect">
            <a:avLst/>
          </a:prstGeom>
          <a:ln w="0">
            <a:noFill/>
          </a:ln>
        </p:spPr>
      </p:pic>
      <p:sp>
        <p:nvSpPr>
          <p:cNvPr id="170" name="TextBox 4"/>
          <p:cNvSpPr/>
          <p:nvPr/>
        </p:nvSpPr>
        <p:spPr>
          <a:xfrm>
            <a:off x="3352320" y="818280"/>
            <a:ext cx="6807960" cy="216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540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Convinci il tuo capo! </a:t>
            </a:r>
            <a:endParaRPr lang="it-IT" sz="5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BB244A"/>
                </a:solidFill>
                <a:latin typeface="TT Fors"/>
                <a:ea typeface="DejaVu Sans"/>
              </a:rPr>
              <a:t>Presenta la tua offerta al capo. 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TextBox 4"/>
          <p:cNvSpPr/>
          <p:nvPr/>
        </p:nvSpPr>
        <p:spPr>
          <a:xfrm>
            <a:off x="1097280" y="1364760"/>
            <a:ext cx="1687680" cy="174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GB" sz="10840" b="1" strike="noStrike" spc="-1">
                <a:solidFill>
                  <a:srgbClr val="BB244A"/>
                </a:solidFill>
                <a:latin typeface="TT Fors Bold"/>
                <a:ea typeface="DejaVu Sans"/>
              </a:rPr>
              <a:t>3</a:t>
            </a:r>
            <a:endParaRPr lang="it-IT" sz="1084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TextBox 5"/>
          <p:cNvSpPr/>
          <p:nvPr/>
        </p:nvSpPr>
        <p:spPr>
          <a:xfrm>
            <a:off x="798840" y="4313880"/>
            <a:ext cx="8434440" cy="365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0" strike="noStrike" spc="-1">
                <a:solidFill>
                  <a:srgbClr val="BB244A"/>
                </a:solidFill>
                <a:latin typeface="TT Fors"/>
                <a:ea typeface="DejaVu Sans"/>
              </a:rPr>
              <a:t>Compila l’offerta migliorata. Potrebbe costare di più, ma vedrai cosa hai migliorato in altre parti del mondo.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BB244A"/>
                </a:solidFill>
                <a:latin typeface="TT Fors Bold"/>
                <a:ea typeface="DejaVu Sans"/>
              </a:rPr>
              <a:t>Controlla I miglioramenti che hai fatto.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50000"/>
              </a:lnSpc>
              <a:buClr>
                <a:srgbClr val="BB244A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BB244A"/>
                </a:solidFill>
                <a:latin typeface="TT Fors Bold"/>
                <a:ea typeface="DejaVu Sans"/>
              </a:rPr>
              <a:t>Scegli uno slogan per la maglietta.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Grafik 25"/>
          <p:cNvPicPr/>
          <p:nvPr/>
        </p:nvPicPr>
        <p:blipFill>
          <a:blip r:embed="rId3">
            <a:grayscl/>
          </a:blip>
          <a:stretch/>
        </p:blipFill>
        <p:spPr>
          <a:xfrm rot="230400">
            <a:off x="8764609" y="5212608"/>
            <a:ext cx="1437120" cy="2035800"/>
          </a:xfrm>
          <a:prstGeom prst="rect">
            <a:avLst/>
          </a:prstGeom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279</Words>
  <Application>Microsoft Office PowerPoint</Application>
  <PresentationFormat>Benutzerdefiniert</PresentationFormat>
  <Paragraphs>34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8</vt:i4>
      </vt:variant>
    </vt:vector>
  </HeadingPairs>
  <TitlesOfParts>
    <vt:vector size="18" baseType="lpstr">
      <vt:lpstr>Arial</vt:lpstr>
      <vt:lpstr>Calibri</vt:lpstr>
      <vt:lpstr>Symbol</vt:lpstr>
      <vt:lpstr>Times New Roman</vt:lpstr>
      <vt:lpstr>TT Fors</vt:lpstr>
      <vt:lpstr>TT Fors Bold</vt:lpstr>
      <vt:lpstr>Wingdings</vt:lpstr>
      <vt:lpstr>Office Theme</vt:lpstr>
      <vt:lpstr>Office Theme</vt:lpstr>
      <vt:lpstr>1_Office Theme</vt:lpstr>
      <vt:lpstr>Istruzioni da stampare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dc:description/>
  <cp:lastModifiedBy>Lisa Häfner</cp:lastModifiedBy>
  <cp:revision>34</cp:revision>
  <cp:lastPrinted>2025-02-21T16:37:45Z</cp:lastPrinted>
  <dcterms:created xsi:type="dcterms:W3CDTF">2025-01-17T12:37:01Z</dcterms:created>
  <dcterms:modified xsi:type="dcterms:W3CDTF">2025-11-05T16:03:49Z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Benutzerdefiniert</vt:lpwstr>
  </property>
  <property fmtid="{D5CDD505-2E9C-101B-9397-08002B2CF9AE}" pid="3" name="Slides">
    <vt:i4>8</vt:i4>
  </property>
</Properties>
</file>